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8"/>
  </p:notesMasterIdLst>
  <p:handoutMasterIdLst>
    <p:handoutMasterId r:id="rId9"/>
  </p:handoutMasterIdLst>
  <p:sldIdLst>
    <p:sldId id="445" r:id="rId2"/>
    <p:sldId id="446" r:id="rId3"/>
    <p:sldId id="447" r:id="rId4"/>
    <p:sldId id="819" r:id="rId5"/>
    <p:sldId id="827" r:id="rId6"/>
    <p:sldId id="439"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819"/>
            <p14:sldId id="827"/>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8" autoAdjust="0"/>
    <p:restoredTop sz="95889" autoAdjust="0"/>
  </p:normalViewPr>
  <p:slideViewPr>
    <p:cSldViewPr snapToGrid="0" showGuides="1">
      <p:cViewPr varScale="1">
        <p:scale>
          <a:sx n="60" d="100"/>
          <a:sy n="60" d="100"/>
        </p:scale>
        <p:origin x="52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2_Edinburgh_2023-12/Docs" TargetMode="External"/><Relationship Id="rId7" Type="http://schemas.openxmlformats.org/officeDocument/2006/relationships/hyperlink" Target="https://www.3gpp.org/ftp/TSG_SA/TSG_SA/TSGS_102_Edinburgh_2023-12/Docs/SP-231692.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3gpp.org/ftp/tsg_sa/TSG_SA/TSGS_102_Edinburgh_2023-12/Report" TargetMode="External"/><Relationship Id="rId5" Type="http://schemas.openxmlformats.org/officeDocument/2006/relationships/hyperlink" Target="https://www.3gpp.org/ftp/tsg_ct/TSG_CT/TSGC_102_Edinburgh" TargetMode="External"/><Relationship Id="rId4" Type="http://schemas.openxmlformats.org/officeDocument/2006/relationships/hyperlink" Target="https://www.3gpp.org/ftp/tsg_ran/TSG_RAN/TSGR_102/Docs"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SA/TSG_SA/TSGS_102_Edinburgh_2023-12/Docs/SP-231790.zip" TargetMode="External"/><Relationship Id="rId3" Type="http://schemas.openxmlformats.org/officeDocument/2006/relationships/hyperlink" Target="https://www.3gpp.org/ftp/TSG_SA/TSG_SA/TSGS_102_Edinburgh_2023-12/Docs/SP-231785.zip" TargetMode="External"/><Relationship Id="rId7" Type="http://schemas.openxmlformats.org/officeDocument/2006/relationships/hyperlink" Target="https://www.3gpp.org/ftp/TSG_SA/TSG_SA/TSGS_102_Edinburgh_2023-12/Docs/SP-231789.zip" TargetMode="External"/><Relationship Id="rId12" Type="http://schemas.openxmlformats.org/officeDocument/2006/relationships/hyperlink" Target="https://www.3gpp.org/ftp/TSG_SA/TSG_SA/TSGS_102_Edinburgh_2023-12/Docs/SP-231793.zip" TargetMode="External"/><Relationship Id="rId2" Type="http://schemas.openxmlformats.org/officeDocument/2006/relationships/hyperlink" Target="https://www.3gpp.org/ftp/TSG_SA/TSG_SA/TSGS_102_Edinburgh_2023-12/Docs/SP-231784.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2_Edinburgh_2023-12/Docs/SP-231788.zip" TargetMode="External"/><Relationship Id="rId11" Type="http://schemas.openxmlformats.org/officeDocument/2006/relationships/hyperlink" Target="https://www.3gpp.org/ftp/TSG_SA/TSG_SA/TSGS_102_Edinburgh_2023-12/Docs/SP-231792.zip" TargetMode="External"/><Relationship Id="rId5" Type="http://schemas.openxmlformats.org/officeDocument/2006/relationships/hyperlink" Target="https://www.3gpp.org/ftp/TSG_SA/TSG_SA/TSGS_102_Edinburgh_2023-12/Docs/SP-231787.zip" TargetMode="External"/><Relationship Id="rId10" Type="http://schemas.openxmlformats.org/officeDocument/2006/relationships/hyperlink" Target="https://www.3gpp.org/ftp/TSG_SA/TSG_SA/TSGS_102_Edinburgh_2023-12/Docs/SP-231783.zip" TargetMode="External"/><Relationship Id="rId4" Type="http://schemas.openxmlformats.org/officeDocument/2006/relationships/hyperlink" Target="https://www.3gpp.org/ftp/TSG_SA/TSG_SA/TSGS_102_Edinburgh_2023-12/Docs/SP-231786.zip" TargetMode="External"/><Relationship Id="rId9" Type="http://schemas.openxmlformats.org/officeDocument/2006/relationships/hyperlink" Target="https://www.3gpp.org/ftp/TSG_SA/TSG_SA/TSGS_102_Edinburgh_2023-12/Docs/SP-231791.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3_Security/TSGS3_113_Chicago/Docs/S3-234875.zip" TargetMode="External"/><Relationship Id="rId2" Type="http://schemas.openxmlformats.org/officeDocument/2006/relationships/hyperlink" Target="https://www.3gpp.org/ftp/TSG_SA/WG3_Security/TSGS3_113_Chicago/Docs/S3-234467.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02_Edinburgh_2023-12/Docs/SP-231668.zi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SA#102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Suresh Nair, </a:t>
            </a:r>
            <a:r>
              <a:rPr lang="en-US" altLang="en-US" sz="2000" dirty="0">
                <a:latin typeface="Arial" panose="020B0604020202020204" pitchFamily="34" charset="0"/>
              </a:rPr>
              <a:t>SA3 Chair, Nokia</a:t>
            </a:r>
          </a:p>
          <a:p>
            <a:pPr>
              <a:buFontTx/>
              <a:buNone/>
            </a:pPr>
            <a:endParaRPr lang="sv-SE" altLang="sv-SE"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submissions</a:t>
            </a:r>
          </a:p>
          <a:p>
            <a:pPr eaLnBrk="1" hangingPunct="1">
              <a:buFont typeface="Arial" panose="020B0604020202020204" pitchFamily="34" charset="0"/>
              <a:buChar char="•"/>
            </a:pPr>
            <a:r>
              <a:rPr lang="en-US" sz="2400" dirty="0"/>
              <a:t>Approved related 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SA#102 documents: </a:t>
            </a:r>
            <a:r>
              <a:rPr lang="en-US" sz="1800" u="sng" dirty="0">
                <a:solidFill>
                  <a:srgbClr val="0000FF"/>
                </a:solidFill>
                <a:effectLst/>
                <a:latin typeface="Arial" panose="020B0604020202020204" pitchFamily="34" charset="0"/>
                <a:ea typeface="Calibri" panose="020F0502020204030204" pitchFamily="34" charset="0"/>
                <a:hlinkClick r:id="rId3"/>
              </a:rPr>
              <a:t>https://www.3gpp.org/ftp/tsg_sa/TSG_SA/TSGS_102_Edinburgh_2023-12/Docs</a:t>
            </a:r>
            <a:r>
              <a:rPr lang="en-US" sz="1800" u="sng" dirty="0">
                <a:solidFill>
                  <a:srgbClr val="0000FF"/>
                </a:solidFill>
                <a:effectLst/>
                <a:latin typeface="Arial" panose="020B0604020202020204" pitchFamily="34" charset="0"/>
                <a:ea typeface="Calibri" panose="020F0502020204030204" pitchFamily="34" charset="0"/>
              </a:rPr>
              <a:t> </a:t>
            </a:r>
            <a:endParaRPr lang="en-GB" sz="2000" dirty="0">
              <a:highlight>
                <a:srgbClr val="FFFF00"/>
              </a:highlight>
            </a:endParaRPr>
          </a:p>
          <a:p>
            <a:pPr lvl="1"/>
            <a:r>
              <a:rPr lang="en-GB" sz="2000" dirty="0"/>
              <a:t>The RAN#102  documents: </a:t>
            </a:r>
            <a:r>
              <a:rPr lang="sv-SE" sz="2000" dirty="0">
                <a:hlinkClick r:id="rId4"/>
              </a:rPr>
              <a:t>https://www.3gpp.org/ftp/tsg_ran/TSG_RAN/TSGR_102/Docs</a:t>
            </a:r>
            <a:r>
              <a:rPr lang="sv-SE" sz="2000" dirty="0"/>
              <a:t> </a:t>
            </a:r>
          </a:p>
          <a:p>
            <a:pPr lvl="1"/>
            <a:r>
              <a:rPr lang="en-GB" sz="2000" dirty="0"/>
              <a:t>The CT#102 documents: </a:t>
            </a:r>
            <a:r>
              <a:rPr lang="sv-SE" sz="2000" dirty="0">
                <a:hlinkClick r:id="rId5"/>
              </a:rPr>
              <a:t>https://www.3gpp.org/ftp/tsg_ct/TSG_CT/TSGC_102_Edinburgh</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r>
              <a:rPr lang="en-GB" sz="2000" dirty="0"/>
              <a:t>SA#102 meeting report: </a:t>
            </a:r>
            <a:endParaRPr lang="en-US" sz="1800" dirty="0">
              <a:effectLst/>
              <a:latin typeface="Calibri" panose="020F0502020204030204" pitchFamily="34" charset="0"/>
              <a:ea typeface="Calibri" panose="020F0502020204030204" pitchFamily="34" charset="0"/>
            </a:endParaRPr>
          </a:p>
          <a:p>
            <a:pPr marL="179705" marR="0">
              <a:spcBef>
                <a:spcPts val="0"/>
              </a:spcBef>
              <a:spcAft>
                <a:spcPts val="0"/>
              </a:spcAft>
            </a:pPr>
            <a:r>
              <a:rPr lang="en-US" sz="1800" u="sng" dirty="0">
                <a:solidFill>
                  <a:srgbClr val="0000FF"/>
                </a:solidFill>
                <a:effectLst/>
                <a:latin typeface="Arial" panose="020B0604020202020204" pitchFamily="34" charset="0"/>
                <a:ea typeface="Calibri" panose="020F0502020204030204" pitchFamily="34" charset="0"/>
                <a:hlinkClick r:id="rId6"/>
              </a:rPr>
              <a:t>https://www.3gpp.org/ftp/tsg_sa/TSG_SA/TSGS_102_Edinburgh_2023-12/Report</a:t>
            </a:r>
            <a:endParaRPr lang="en-US" sz="1800" u="sng" dirty="0">
              <a:solidFill>
                <a:srgbClr val="0000FF"/>
              </a:solidFill>
              <a:effectLst/>
              <a:latin typeface="Arial" panose="020B0604020202020204" pitchFamily="34" charset="0"/>
              <a:ea typeface="Calibri" panose="020F0502020204030204" pitchFamily="34" charset="0"/>
            </a:endParaRPr>
          </a:p>
          <a:p>
            <a:pPr marL="179705" marR="0">
              <a:spcBef>
                <a:spcPts val="0"/>
              </a:spcBef>
              <a:spcAft>
                <a:spcPts val="0"/>
              </a:spcAft>
            </a:pPr>
            <a:endParaRPr lang="en-US" sz="1800" u="sng" dirty="0">
              <a:solidFill>
                <a:srgbClr val="0000FF"/>
              </a:solidFill>
              <a:effectLst/>
              <a:latin typeface="Arial" panose="020B0604020202020204" pitchFamily="34" charset="0"/>
              <a:ea typeface="Calibri" panose="020F0502020204030204" pitchFamily="34" charset="0"/>
            </a:endParaRPr>
          </a:p>
          <a:p>
            <a:pPr marL="179705" marR="0">
              <a:spcBef>
                <a:spcPts val="0"/>
              </a:spcBef>
              <a:spcAft>
                <a:spcPts val="0"/>
              </a:spcAft>
            </a:pPr>
            <a:r>
              <a:rPr lang="sv-FI" sz="1800" dirty="0">
                <a:solidFill>
                  <a:srgbClr val="001135"/>
                </a:solidFill>
                <a:effectLst/>
                <a:latin typeface="Arial" panose="020B0604020202020204" pitchFamily="34" charset="0"/>
                <a:ea typeface="Calibri" panose="020F0502020204030204" pitchFamily="34" charset="0"/>
              </a:rPr>
              <a:t>Rel-19 SA3 </a:t>
            </a:r>
            <a:r>
              <a:rPr lang="en-US" sz="1800" dirty="0">
                <a:solidFill>
                  <a:srgbClr val="001135"/>
                </a:solidFill>
                <a:effectLst/>
                <a:latin typeface="Arial" panose="020B0604020202020204" pitchFamily="34" charset="0"/>
                <a:ea typeface="Calibri" panose="020F0502020204030204" pitchFamily="34" charset="0"/>
              </a:rPr>
              <a:t>SID/WIDs were approved. </a:t>
            </a:r>
            <a:endParaRPr lang="en-US" sz="1800" dirty="0">
              <a:effectLst/>
              <a:ea typeface="Calibri" panose="020F0502020204030204" pitchFamily="34" charset="0"/>
            </a:endParaRPr>
          </a:p>
          <a:p>
            <a:endParaRPr lang="sv-FI" sz="1800" u="sng" dirty="0">
              <a:solidFill>
                <a:srgbClr val="0000FF"/>
              </a:solidFill>
              <a:effectLst/>
              <a:latin typeface="Arial" panose="020B0604020202020204" pitchFamily="34" charset="0"/>
              <a:ea typeface="Calibri" panose="020F0502020204030204" pitchFamily="34" charset="0"/>
            </a:endParaRPr>
          </a:p>
          <a:p>
            <a:pPr marL="457200" lvl="1" indent="0">
              <a:buNone/>
            </a:pPr>
            <a:endParaRPr lang="en-US" sz="1600" dirty="0"/>
          </a:p>
          <a:p>
            <a:r>
              <a:rPr lang="en-US" sz="1800" b="1" i="0" u="sng" strike="noStrike" dirty="0">
                <a:solidFill>
                  <a:srgbClr val="0000FF"/>
                </a:solidFill>
                <a:effectLst/>
                <a:latin typeface="Arial" panose="020B0604020202020204" pitchFamily="34" charset="0"/>
                <a:hlinkClick r:id="rId7"/>
              </a:rPr>
              <a:t>SP-231692</a:t>
            </a:r>
            <a:r>
              <a:rPr lang="en-US" sz="1200" dirty="0"/>
              <a:t> </a:t>
            </a:r>
            <a:r>
              <a:rPr lang="en-US" sz="1100" dirty="0"/>
              <a:t> </a:t>
            </a:r>
            <a:r>
              <a:rPr lang="en-US" sz="1600" b="1" i="0" u="sng" strike="noStrike" dirty="0">
                <a:solidFill>
                  <a:srgbClr val="0000FF"/>
                </a:solidFill>
                <a:effectLst/>
                <a:latin typeface="Arial" panose="020B0604020202020204" pitchFamily="34" charset="0"/>
              </a:rPr>
              <a:t> </a:t>
            </a:r>
            <a:r>
              <a:rPr lang="en-US" sz="1600" b="0" i="0" u="none" strike="noStrike" dirty="0">
                <a:solidFill>
                  <a:srgbClr val="000000"/>
                </a:solidFill>
                <a:effectLst/>
                <a:latin typeface="Arial" panose="020B0604020202020204" pitchFamily="34" charset="0"/>
              </a:rPr>
              <a:t>SA WG3 Chair report to SA#102</a:t>
            </a:r>
            <a:r>
              <a:rPr lang="en-US" sz="1600" dirty="0"/>
              <a:t> </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5"/>
            <a:ext cx="10515599" cy="3966369"/>
          </a:xfrm>
        </p:spPr>
        <p:txBody>
          <a:bodyPr/>
          <a:lstStyle/>
          <a:p>
            <a:r>
              <a:rPr lang="en-US" sz="2400" dirty="0"/>
              <a:t> </a:t>
            </a:r>
            <a:r>
              <a:rPr lang="en-US" sz="1800" dirty="0"/>
              <a:t>SA3 Rel-19 SID/WIDs 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endParaRPr lang="en-US" sz="1800" dirty="0"/>
          </a:p>
          <a:p>
            <a:endParaRPr lang="en-US" sz="1800" dirty="0"/>
          </a:p>
          <a:p>
            <a:endParaRPr lang="en-US" sz="1800" dirty="0"/>
          </a:p>
          <a:p>
            <a:r>
              <a:rPr lang="en-US" sz="1800" dirty="0"/>
              <a:t>All SA3-LI contributions were approved as submitted. </a:t>
            </a:r>
          </a:p>
          <a:p>
            <a:r>
              <a:rPr lang="en-US" sz="1800" dirty="0"/>
              <a:t> All CRs approved</a:t>
            </a:r>
          </a:p>
          <a:p>
            <a:endParaRPr lang="en-US" sz="2400" dirty="0"/>
          </a:p>
          <a:p>
            <a:pPr lvl="1"/>
            <a:endParaRPr lang="en-GB" sz="2000" dirty="0"/>
          </a:p>
          <a:p>
            <a:pPr lvl="1"/>
            <a:endParaRPr lang="sv-SE" sz="2000" dirty="0"/>
          </a:p>
        </p:txBody>
      </p:sp>
      <p:graphicFrame>
        <p:nvGraphicFramePr>
          <p:cNvPr id="3" name="Table 2">
            <a:extLst>
              <a:ext uri="{FF2B5EF4-FFF2-40B4-BE49-F238E27FC236}">
                <a16:creationId xmlns:a16="http://schemas.microsoft.com/office/drawing/2014/main" id="{9842C94F-339B-0826-4FB5-EFA2943778EC}"/>
              </a:ext>
            </a:extLst>
          </p:cNvPr>
          <p:cNvGraphicFramePr>
            <a:graphicFrameLocks noGrp="1"/>
          </p:cNvGraphicFramePr>
          <p:nvPr>
            <p:extLst>
              <p:ext uri="{D42A27DB-BD31-4B8C-83A1-F6EECF244321}">
                <p14:modId xmlns:p14="http://schemas.microsoft.com/office/powerpoint/2010/main" val="1312676009"/>
              </p:ext>
            </p:extLst>
          </p:nvPr>
        </p:nvGraphicFramePr>
        <p:xfrm>
          <a:off x="605928" y="2265678"/>
          <a:ext cx="10366872" cy="3794760"/>
        </p:xfrm>
        <a:graphic>
          <a:graphicData uri="http://schemas.openxmlformats.org/drawingml/2006/table">
            <a:tbl>
              <a:tblPr firstRow="1" firstCol="1" bandRow="1">
                <a:tableStyleId>{5C22544A-7EE6-4342-B048-85BDC9FD1C3A}</a:tableStyleId>
              </a:tblPr>
              <a:tblGrid>
                <a:gridCol w="804231">
                  <a:extLst>
                    <a:ext uri="{9D8B030D-6E8A-4147-A177-3AD203B41FA5}">
                      <a16:colId xmlns:a16="http://schemas.microsoft.com/office/drawing/2014/main" val="2694039204"/>
                    </a:ext>
                  </a:extLst>
                </a:gridCol>
                <a:gridCol w="705080">
                  <a:extLst>
                    <a:ext uri="{9D8B030D-6E8A-4147-A177-3AD203B41FA5}">
                      <a16:colId xmlns:a16="http://schemas.microsoft.com/office/drawing/2014/main" val="1298875603"/>
                    </a:ext>
                  </a:extLst>
                </a:gridCol>
                <a:gridCol w="5938091">
                  <a:extLst>
                    <a:ext uri="{9D8B030D-6E8A-4147-A177-3AD203B41FA5}">
                      <a16:colId xmlns:a16="http://schemas.microsoft.com/office/drawing/2014/main" val="3329167170"/>
                    </a:ext>
                  </a:extLst>
                </a:gridCol>
                <a:gridCol w="1619480">
                  <a:extLst>
                    <a:ext uri="{9D8B030D-6E8A-4147-A177-3AD203B41FA5}">
                      <a16:colId xmlns:a16="http://schemas.microsoft.com/office/drawing/2014/main" val="4248106138"/>
                    </a:ext>
                  </a:extLst>
                </a:gridCol>
                <a:gridCol w="1299990">
                  <a:extLst>
                    <a:ext uri="{9D8B030D-6E8A-4147-A177-3AD203B41FA5}">
                      <a16:colId xmlns:a16="http://schemas.microsoft.com/office/drawing/2014/main" val="1187337657"/>
                    </a:ext>
                  </a:extLst>
                </a:gridCol>
              </a:tblGrid>
              <a:tr h="0">
                <a:tc>
                  <a:txBody>
                    <a:bodyPr/>
                    <a:lstStyle/>
                    <a:p>
                      <a:pPr marL="0" marR="0">
                        <a:spcBef>
                          <a:spcPts val="0"/>
                        </a:spcBef>
                        <a:spcAft>
                          <a:spcPts val="0"/>
                        </a:spcAft>
                      </a:pPr>
                      <a:r>
                        <a:rPr lang="en-US" sz="1300" u="sng">
                          <a:effectLst/>
                        </a:rPr>
                        <a:t>Approved</a:t>
                      </a:r>
                      <a:endParaRPr lang="en-US" sz="1300">
                        <a:effectLst/>
                      </a:endParaRPr>
                    </a:p>
                    <a:p>
                      <a:pPr marL="0" marR="0">
                        <a:spcBef>
                          <a:spcPts val="0"/>
                        </a:spcBef>
                        <a:spcAft>
                          <a:spcPts val="0"/>
                        </a:spcAft>
                      </a:pPr>
                      <a:r>
                        <a:rPr lang="en-US" sz="1300">
                          <a:effectLst/>
                        </a:rPr>
                        <a:t>Tdoc#</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Type</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dirty="0">
                          <a:effectLst/>
                        </a:rPr>
                        <a:t>Title</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1</a:t>
                      </a:r>
                      <a:r>
                        <a:rPr lang="en-US" sz="1300" baseline="30000">
                          <a:effectLst/>
                        </a:rPr>
                        <a:t>st</a:t>
                      </a:r>
                      <a:r>
                        <a:rPr lang="en-US" sz="1300">
                          <a:effectLst/>
                        </a:rPr>
                        <a:t> rapporteur</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2</a:t>
                      </a:r>
                      <a:r>
                        <a:rPr lang="en-US" sz="1300" baseline="30000">
                          <a:effectLst/>
                        </a:rPr>
                        <a:t>nd</a:t>
                      </a:r>
                      <a:r>
                        <a:rPr lang="en-US" sz="1300">
                          <a:effectLst/>
                        </a:rPr>
                        <a:t> rapporteur</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538246068"/>
                  </a:ext>
                </a:extLst>
              </a:tr>
              <a:tr h="0">
                <a:tc>
                  <a:txBody>
                    <a:bodyPr/>
                    <a:lstStyle/>
                    <a:p>
                      <a:pPr marL="0" marR="0">
                        <a:spcBef>
                          <a:spcPts val="0"/>
                        </a:spcBef>
                        <a:spcAft>
                          <a:spcPts val="0"/>
                        </a:spcAft>
                      </a:pPr>
                      <a:r>
                        <a:rPr lang="en-US" sz="1300" u="sng">
                          <a:effectLst/>
                          <a:hlinkClick r:id="rId2"/>
                        </a:rPr>
                        <a:t>SP-231784</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dirty="0">
                          <a:effectLst/>
                        </a:rPr>
                        <a:t>New Study on enablers for Zero Trust Security</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Sheeba Baskaran</a:t>
                      </a:r>
                    </a:p>
                    <a:p>
                      <a:pPr marL="0" marR="0">
                        <a:spcBef>
                          <a:spcPts val="0"/>
                        </a:spcBef>
                        <a:spcAft>
                          <a:spcPts val="0"/>
                        </a:spcAft>
                      </a:pPr>
                      <a:r>
                        <a:rPr lang="en-US" sz="1300">
                          <a:effectLst/>
                        </a:rPr>
                        <a:t>(Lenovo)</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None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326523698"/>
                  </a:ext>
                </a:extLst>
              </a:tr>
              <a:tr h="0">
                <a:tc>
                  <a:txBody>
                    <a:bodyPr/>
                    <a:lstStyle/>
                    <a:p>
                      <a:pPr marL="0" marR="0">
                        <a:spcBef>
                          <a:spcPts val="0"/>
                        </a:spcBef>
                        <a:spcAft>
                          <a:spcPts val="0"/>
                        </a:spcAft>
                      </a:pPr>
                      <a:r>
                        <a:rPr lang="en-US" sz="1300" u="sng">
                          <a:effectLst/>
                          <a:hlinkClick r:id="rId3"/>
                        </a:rPr>
                        <a:t>SP-231785</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dirty="0">
                          <a:effectLst/>
                        </a:rPr>
                        <a:t>SID NEW</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the security support for the Next Generation Real Time Communication services phase 2</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Vlasios (Ericsson)</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Xiaoting (CMCC)</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362911673"/>
                  </a:ext>
                </a:extLst>
              </a:tr>
              <a:tr h="0">
                <a:tc>
                  <a:txBody>
                    <a:bodyPr/>
                    <a:lstStyle/>
                    <a:p>
                      <a:pPr marL="0" marR="0">
                        <a:spcBef>
                          <a:spcPts val="0"/>
                        </a:spcBef>
                        <a:spcAft>
                          <a:spcPts val="0"/>
                        </a:spcAft>
                      </a:pPr>
                      <a:r>
                        <a:rPr lang="en-US" sz="1300" u="sng">
                          <a:effectLst/>
                          <a:hlinkClick r:id="rId4"/>
                        </a:rPr>
                        <a:t>SP-231786</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security for PLMN hosting a NPN</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dirty="0">
                          <a:effectLst/>
                        </a:rPr>
                        <a:t>Jun Shen (China Telecom)</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Yuze Liu (ZTE)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391509843"/>
                  </a:ext>
                </a:extLst>
              </a:tr>
              <a:tr h="0">
                <a:tc>
                  <a:txBody>
                    <a:bodyPr/>
                    <a:lstStyle/>
                    <a:p>
                      <a:pPr marL="0" marR="0">
                        <a:spcBef>
                          <a:spcPts val="0"/>
                        </a:spcBef>
                        <a:spcAft>
                          <a:spcPts val="0"/>
                        </a:spcAft>
                      </a:pPr>
                      <a:r>
                        <a:rPr lang="en-US" sz="1300" u="sng">
                          <a:effectLst/>
                          <a:hlinkClick r:id="rId5"/>
                        </a:rPr>
                        <a:t>SP-231787</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of ACME for Automated Certificate Management in SBA</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Charles Eckel (Cisco)</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 </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399634863"/>
                  </a:ext>
                </a:extLst>
              </a:tr>
              <a:tr h="0">
                <a:tc>
                  <a:txBody>
                    <a:bodyPr/>
                    <a:lstStyle/>
                    <a:p>
                      <a:pPr marL="0" marR="0">
                        <a:spcBef>
                          <a:spcPts val="0"/>
                        </a:spcBef>
                        <a:spcAft>
                          <a:spcPts val="0"/>
                        </a:spcAft>
                      </a:pPr>
                      <a:r>
                        <a:rPr lang="en-US" sz="1300" u="sng">
                          <a:effectLst/>
                          <a:hlinkClick r:id="rId6"/>
                        </a:rPr>
                        <a:t>SP-231788</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enabling a cryptographic algorithm transition to 256-bits</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Yuto (KDDI)</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Ivy (Apple)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51853023"/>
                  </a:ext>
                </a:extLst>
              </a:tr>
              <a:tr h="0">
                <a:tc>
                  <a:txBody>
                    <a:bodyPr/>
                    <a:lstStyle/>
                    <a:p>
                      <a:pPr marL="0" marR="0">
                        <a:spcBef>
                          <a:spcPts val="0"/>
                        </a:spcBef>
                        <a:spcAft>
                          <a:spcPts val="0"/>
                        </a:spcAft>
                      </a:pPr>
                      <a:r>
                        <a:rPr lang="en-US" sz="1300" u="sng">
                          <a:effectLst/>
                          <a:hlinkClick r:id="rId7"/>
                        </a:rPr>
                        <a:t>SP-231789</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mitigations against bidding down attacks</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Noamen (Huawei)</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None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3177582944"/>
                  </a:ext>
                </a:extLst>
              </a:tr>
              <a:tr h="0">
                <a:tc>
                  <a:txBody>
                    <a:bodyPr/>
                    <a:lstStyle/>
                    <a:p>
                      <a:pPr marL="0" marR="0">
                        <a:spcBef>
                          <a:spcPts val="0"/>
                        </a:spcBef>
                        <a:spcAft>
                          <a:spcPts val="0"/>
                        </a:spcAft>
                      </a:pPr>
                      <a:r>
                        <a:rPr lang="en-US" sz="1300" u="sng">
                          <a:effectLst/>
                          <a:hlinkClick r:id="rId8"/>
                        </a:rPr>
                        <a:t>SP-231790</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Security Aspects of 5G Satellite Access Phase 3</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Wei Zhou (CATT)</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Rakshesh (Nokia)</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4102840022"/>
                  </a:ext>
                </a:extLst>
              </a:tr>
              <a:tr h="0">
                <a:tc>
                  <a:txBody>
                    <a:bodyPr/>
                    <a:lstStyle/>
                    <a:p>
                      <a:pPr marL="0" marR="0">
                        <a:spcBef>
                          <a:spcPts val="0"/>
                        </a:spcBef>
                        <a:spcAft>
                          <a:spcPts val="0"/>
                        </a:spcAft>
                      </a:pPr>
                      <a:r>
                        <a:rPr lang="en-US" sz="1300" u="sng">
                          <a:effectLst/>
                          <a:hlinkClick r:id="rId9"/>
                        </a:rPr>
                        <a:t>SP-231791</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Study on Security for mobility over non-3GPP access to avoid full primary authentication</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Saurabh (Nokia)</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None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394539562"/>
                  </a:ext>
                </a:extLst>
              </a:tr>
              <a:tr h="0">
                <a:tc>
                  <a:txBody>
                    <a:bodyPr/>
                    <a:lstStyle/>
                    <a:p>
                      <a:pPr marL="0" marR="0">
                        <a:spcBef>
                          <a:spcPts val="0"/>
                        </a:spcBef>
                        <a:spcAft>
                          <a:spcPts val="0"/>
                        </a:spcAft>
                      </a:pPr>
                      <a:r>
                        <a:rPr lang="en-US" sz="1300" u="sng">
                          <a:effectLst/>
                          <a:hlinkClick r:id="rId10"/>
                        </a:rPr>
                        <a:t>SP-231783</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WID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WID on mission critical security enhancements for release 19</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Tim Woodward </a:t>
                      </a:r>
                    </a:p>
                    <a:p>
                      <a:pPr marL="0" marR="0">
                        <a:spcBef>
                          <a:spcPts val="0"/>
                        </a:spcBef>
                        <a:spcAft>
                          <a:spcPts val="0"/>
                        </a:spcAft>
                      </a:pPr>
                      <a:r>
                        <a:rPr lang="en-US" sz="1300">
                          <a:effectLst/>
                        </a:rPr>
                        <a:t>(Motorola solutions)</a:t>
                      </a:r>
                      <a:endParaRPr lang="en-US" sz="1300">
                        <a:effectLst/>
                        <a:latin typeface="Calibri" panose="020F0502020204030204" pitchFamily="34" charset="0"/>
                        <a:ea typeface="Calibri" panose="020F0502020204030204" pitchFamily="34" charset="0"/>
                      </a:endParaRPr>
                    </a:p>
                  </a:txBody>
                  <a:tcPr marL="9525" marR="9525" marT="9525" marB="9525" anchor="ctr"/>
                </a:tc>
                <a:tc>
                  <a:txBody>
                    <a:bodyPr/>
                    <a:lstStyle/>
                    <a:p>
                      <a:pPr marL="0" marR="0">
                        <a:spcBef>
                          <a:spcPts val="0"/>
                        </a:spcBef>
                        <a:spcAft>
                          <a:spcPts val="0"/>
                        </a:spcAft>
                      </a:pPr>
                      <a:r>
                        <a:rPr lang="en-US" sz="1300" dirty="0">
                          <a:effectLst/>
                        </a:rPr>
                        <a:t>None</a:t>
                      </a:r>
                      <a:endParaRPr lang="en-US" sz="13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514394945"/>
                  </a:ext>
                </a:extLst>
              </a:tr>
              <a:tr h="0">
                <a:tc>
                  <a:txBody>
                    <a:bodyPr/>
                    <a:lstStyle/>
                    <a:p>
                      <a:pPr marL="0" marR="0">
                        <a:spcBef>
                          <a:spcPts val="0"/>
                        </a:spcBef>
                        <a:spcAft>
                          <a:spcPts val="0"/>
                        </a:spcAft>
                      </a:pPr>
                      <a:r>
                        <a:rPr lang="en-US" sz="1300" u="sng">
                          <a:effectLst/>
                          <a:hlinkClick r:id="rId11"/>
                        </a:rPr>
                        <a:t>SP-231792</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WID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New WID on Addition of Milenage-256 algorithm</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Mireille (Thales)</a:t>
                      </a:r>
                      <a:endParaRPr lang="en-US" sz="1300">
                        <a:effectLst/>
                        <a:latin typeface="Calibri" panose="020F0502020204030204" pitchFamily="34" charset="0"/>
                        <a:ea typeface="Calibri" panose="020F0502020204030204" pitchFamily="34" charset="0"/>
                      </a:endParaRPr>
                    </a:p>
                  </a:txBody>
                  <a:tcPr marL="9525" marR="9525" marT="9525" marB="9525" anchor="ctr"/>
                </a:tc>
                <a:tc>
                  <a:txBody>
                    <a:bodyPr/>
                    <a:lstStyle/>
                    <a:p>
                      <a:pPr marL="0" marR="0">
                        <a:spcBef>
                          <a:spcPts val="0"/>
                        </a:spcBef>
                        <a:spcAft>
                          <a:spcPts val="0"/>
                        </a:spcAft>
                      </a:pPr>
                      <a:r>
                        <a:rPr lang="en-US" sz="1300">
                          <a:effectLst/>
                        </a:rPr>
                        <a:t>None</a:t>
                      </a:r>
                      <a:endParaRPr lang="en-US" sz="13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508888326"/>
                  </a:ext>
                </a:extLst>
              </a:tr>
              <a:tr h="0">
                <a:tc>
                  <a:txBody>
                    <a:bodyPr/>
                    <a:lstStyle/>
                    <a:p>
                      <a:pPr marL="0" marR="0">
                        <a:spcBef>
                          <a:spcPts val="0"/>
                        </a:spcBef>
                        <a:spcAft>
                          <a:spcPts val="0"/>
                        </a:spcAft>
                      </a:pPr>
                      <a:r>
                        <a:rPr lang="en-US" sz="1300" u="sng" dirty="0">
                          <a:effectLst/>
                          <a:hlinkClick r:id="rId12"/>
                        </a:rPr>
                        <a:t>SP-231793</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WID NEW</a:t>
                      </a:r>
                      <a:endParaRPr lang="en-US" sz="130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dirty="0">
                          <a:effectLst/>
                        </a:rPr>
                        <a:t>New WID on 3GPP profiles for cryptographic algorithms and security protocols</a:t>
                      </a:r>
                      <a:endParaRPr lang="en-US" sz="1300" dirty="0">
                        <a:effectLst/>
                        <a:latin typeface="Calibri" panose="020F0502020204030204" pitchFamily="34" charset="0"/>
                        <a:ea typeface="Calibri" panose="020F0502020204030204" pitchFamily="34" charset="0"/>
                      </a:endParaRPr>
                    </a:p>
                  </a:txBody>
                  <a:tcPr marL="9525" marR="9525" marT="9525" marB="9525"/>
                </a:tc>
                <a:tc>
                  <a:txBody>
                    <a:bodyPr/>
                    <a:lstStyle/>
                    <a:p>
                      <a:pPr marL="0" marR="0">
                        <a:spcBef>
                          <a:spcPts val="0"/>
                        </a:spcBef>
                        <a:spcAft>
                          <a:spcPts val="0"/>
                        </a:spcAft>
                      </a:pPr>
                      <a:r>
                        <a:rPr lang="en-US" sz="1300">
                          <a:effectLst/>
                        </a:rPr>
                        <a:t>Mohsin (Ericsson)</a:t>
                      </a:r>
                      <a:endParaRPr lang="en-US" sz="1300">
                        <a:effectLst/>
                        <a:latin typeface="Calibri" panose="020F0502020204030204" pitchFamily="34" charset="0"/>
                        <a:ea typeface="Calibri" panose="020F0502020204030204" pitchFamily="34" charset="0"/>
                      </a:endParaRPr>
                    </a:p>
                  </a:txBody>
                  <a:tcPr marL="9525" marR="9525" marT="9525" marB="9525" anchor="ctr"/>
                </a:tc>
                <a:tc>
                  <a:txBody>
                    <a:bodyPr/>
                    <a:lstStyle/>
                    <a:p>
                      <a:pPr marL="0" marR="0">
                        <a:spcBef>
                          <a:spcPts val="0"/>
                        </a:spcBef>
                        <a:spcAft>
                          <a:spcPts val="0"/>
                        </a:spcAft>
                      </a:pPr>
                      <a:r>
                        <a:rPr lang="en-US" sz="1300" dirty="0">
                          <a:effectLst/>
                        </a:rPr>
                        <a:t>None</a:t>
                      </a:r>
                      <a:endParaRPr lang="en-US" sz="13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126662155"/>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SA3 Issues discussed</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297712" y="1445741"/>
            <a:ext cx="11546958" cy="4744994"/>
          </a:xfrm>
        </p:spPr>
        <p:txBody>
          <a:bodyPr/>
          <a:lstStyle/>
          <a:p>
            <a:pPr marL="0" indent="0">
              <a:buNone/>
            </a:pPr>
            <a:endParaRPr lang="en-US" sz="2000" dirty="0"/>
          </a:p>
          <a:p>
            <a:pPr marL="342900" marR="0" lvl="0" indent="-342900">
              <a:lnSpc>
                <a:spcPct val="115000"/>
              </a:lnSpc>
              <a:spcBef>
                <a:spcPts val="0"/>
              </a:spcBef>
              <a:spcAft>
                <a:spcPts val="0"/>
              </a:spcAft>
              <a:buSzPts val="1200"/>
              <a:buFont typeface="Symbol" panose="05050102010706020507" pitchFamily="18" charset="2"/>
              <a:buChar char=""/>
            </a:pPr>
            <a:r>
              <a:rPr lang="en-US" sz="2000" b="1" dirty="0">
                <a:effectLst/>
                <a:ea typeface="Calibri" panose="020F0502020204030204" pitchFamily="34" charset="0"/>
              </a:rPr>
              <a:t>Monitoring of Encrypted 5GS </a:t>
            </a:r>
            <a:r>
              <a:rPr lang="en-US" sz="2000" b="1" dirty="0" err="1">
                <a:effectLst/>
                <a:ea typeface="Calibri" panose="020F0502020204030204" pitchFamily="34" charset="0"/>
              </a:rPr>
              <a:t>Signalling</a:t>
            </a:r>
            <a:r>
              <a:rPr lang="en-US" sz="2000" b="1" dirty="0">
                <a:effectLst/>
                <a:ea typeface="Calibri" panose="020F0502020204030204" pitchFamily="34" charset="0"/>
              </a:rPr>
              <a:t> Traffic</a:t>
            </a:r>
            <a:r>
              <a:rPr lang="en-US" sz="2000" b="1" dirty="0">
                <a:ea typeface="Calibri" panose="020F0502020204030204" pitchFamily="34" charset="0"/>
              </a:rPr>
              <a:t>: </a:t>
            </a:r>
            <a:r>
              <a:rPr lang="en-US" sz="2000" dirty="0">
                <a:ea typeface="Calibri" panose="020F0502020204030204" pitchFamily="34" charset="0"/>
              </a:rPr>
              <a:t>For i/c LS from LS to GSMA </a:t>
            </a:r>
            <a:r>
              <a:rPr lang="en-US" sz="1800" b="1" i="0" u="sng" strike="noStrike" dirty="0">
                <a:solidFill>
                  <a:srgbClr val="0000FF"/>
                </a:solidFill>
                <a:effectLst/>
                <a:latin typeface="Arial" panose="020B0604020202020204" pitchFamily="34" charset="0"/>
                <a:hlinkClick r:id="rId2"/>
              </a:rPr>
              <a:t>S3-234467</a:t>
            </a:r>
            <a:r>
              <a:rPr lang="en-US" sz="1400" dirty="0"/>
              <a:t> </a:t>
            </a:r>
            <a:r>
              <a:rPr lang="en-US" sz="2000" dirty="0">
                <a:ea typeface="Calibri" panose="020F0502020204030204" pitchFamily="34" charset="0"/>
              </a:rPr>
              <a:t>on Monitoring of Encrypted 5GS </a:t>
            </a:r>
            <a:r>
              <a:rPr lang="en-US" sz="2000" dirty="0" err="1">
                <a:ea typeface="Calibri" panose="020F0502020204030204" pitchFamily="34" charset="0"/>
              </a:rPr>
              <a:t>Signalling</a:t>
            </a:r>
            <a:r>
              <a:rPr lang="en-US" sz="2000" dirty="0">
                <a:ea typeface="Calibri" panose="020F0502020204030204" pitchFamily="34" charset="0"/>
              </a:rPr>
              <a:t> Traffic , SA3 replied in </a:t>
            </a:r>
            <a:r>
              <a:rPr lang="en-US" sz="1800" b="1" i="0" u="sng" strike="noStrike" dirty="0">
                <a:solidFill>
                  <a:srgbClr val="0000FF"/>
                </a:solidFill>
                <a:effectLst/>
                <a:latin typeface="Arial" panose="020B0604020202020204" pitchFamily="34" charset="0"/>
                <a:hlinkClick r:id="rId3"/>
              </a:rPr>
              <a:t>S3-234875</a:t>
            </a:r>
            <a:r>
              <a:rPr lang="en-US" sz="1400" dirty="0"/>
              <a:t> </a:t>
            </a:r>
            <a:r>
              <a:rPr lang="en-US" sz="2000" dirty="0">
                <a:ea typeface="Calibri" panose="020F0502020204030204" pitchFamily="34" charset="0"/>
              </a:rPr>
              <a:t>, SA5 had a different opinion which was further clarified in an LS </a:t>
            </a:r>
            <a:r>
              <a:rPr lang="en-US" sz="1800" b="1" i="0" u="sng" strike="noStrike" dirty="0">
                <a:solidFill>
                  <a:srgbClr val="0000FF"/>
                </a:solidFill>
                <a:effectLst/>
                <a:latin typeface="Arial" panose="020B0604020202020204" pitchFamily="34" charset="0"/>
                <a:hlinkClick r:id="rId4"/>
              </a:rPr>
              <a:t>SP-231668</a:t>
            </a:r>
            <a:r>
              <a:rPr lang="en-US" sz="1400" dirty="0"/>
              <a:t> </a:t>
            </a:r>
            <a:r>
              <a:rPr lang="en-US" sz="2000" dirty="0">
                <a:ea typeface="Calibri" panose="020F0502020204030204" pitchFamily="34" charset="0"/>
              </a:rPr>
              <a:t> . </a:t>
            </a:r>
          </a:p>
          <a:p>
            <a:pPr marL="342900" marR="0" lvl="0" indent="-342900">
              <a:lnSpc>
                <a:spcPct val="115000"/>
              </a:lnSpc>
              <a:spcBef>
                <a:spcPts val="0"/>
              </a:spcBef>
              <a:spcAft>
                <a:spcPts val="0"/>
              </a:spcAft>
              <a:buSzPts val="1200"/>
              <a:buFont typeface="Symbol" panose="05050102010706020507" pitchFamily="18" charset="2"/>
              <a:buChar char=""/>
            </a:pPr>
            <a:r>
              <a:rPr lang="en-US" sz="2000" dirty="0">
                <a:ea typeface="Calibri" panose="020F0502020204030204" pitchFamily="34" charset="0"/>
              </a:rPr>
              <a:t>There was further clarification that </a:t>
            </a:r>
          </a:p>
          <a:p>
            <a:pPr marL="0" indent="0">
              <a:lnSpc>
                <a:spcPct val="115000"/>
              </a:lnSpc>
              <a:spcBef>
                <a:spcPts val="0"/>
              </a:spcBef>
              <a:spcAft>
                <a:spcPts val="0"/>
              </a:spcAft>
              <a:buSzPts val="1200"/>
              <a:buNone/>
            </a:pPr>
            <a:r>
              <a:rPr lang="en-US" sz="2000" dirty="0">
                <a:ea typeface="Calibri" panose="020F0502020204030204" pitchFamily="34" charset="0"/>
              </a:rPr>
              <a:t>“</a:t>
            </a:r>
            <a:r>
              <a:rPr lang="en-GB" sz="1800" b="1" dirty="0">
                <a:solidFill>
                  <a:srgbClr val="0000FF"/>
                </a:solidFill>
                <a:effectLst/>
                <a:latin typeface="Arial" panose="020B0604020202020204" pitchFamily="34" charset="0"/>
                <a:ea typeface="Arial" panose="020B0604020202020204" pitchFamily="34" charset="0"/>
              </a:rPr>
              <a:t>Any liaisons to external bodies that require coordination within 3GPP should be sent to TSG for coordination of responses rather than sending directly to the external body. LSs to external bodies which do not require coordination may be sent directly, but should be copied TSG SA.</a:t>
            </a:r>
            <a:r>
              <a:rPr lang="en-US" sz="2000" dirty="0">
                <a:ea typeface="Calibri" panose="020F0502020204030204" pitchFamily="34" charset="0"/>
              </a:rPr>
              <a:t>“ </a:t>
            </a:r>
            <a:endParaRPr lang="en-US" sz="2000" dirty="0">
              <a:effectLst/>
              <a:ea typeface="Calibri" panose="020F0502020204030204" pitchFamily="34" charset="0"/>
            </a:endParaRPr>
          </a:p>
          <a:p>
            <a:pPr marL="342900" indent="-342900">
              <a:lnSpc>
                <a:spcPct val="115000"/>
              </a:lnSpc>
              <a:spcBef>
                <a:spcPts val="0"/>
              </a:spcBef>
              <a:spcAft>
                <a:spcPts val="0"/>
              </a:spcAft>
              <a:buSzPts val="1200"/>
              <a:buFont typeface="Symbol" panose="05050102010706020507" pitchFamily="18" charset="2"/>
              <a:buChar char=""/>
            </a:pPr>
            <a:endParaRPr lang="en-US" sz="2000" dirty="0">
              <a:effectLst/>
              <a:ea typeface="Calibri" panose="020F0502020204030204" pitchFamily="34" charset="0"/>
            </a:endParaRPr>
          </a:p>
          <a:p>
            <a:pPr marL="342900" indent="-342900">
              <a:lnSpc>
                <a:spcPct val="115000"/>
              </a:lnSpc>
              <a:spcBef>
                <a:spcPts val="0"/>
              </a:spcBef>
              <a:spcAft>
                <a:spcPts val="0"/>
              </a:spcAft>
              <a:buSzPts val="1200"/>
              <a:buFont typeface="Symbol" panose="05050102010706020507" pitchFamily="18" charset="2"/>
              <a:buChar char=""/>
            </a:pPr>
            <a:r>
              <a:rPr lang="en-US" sz="2000" dirty="0">
                <a:effectLst/>
                <a:ea typeface="Calibri" panose="020F0502020204030204" pitchFamily="34" charset="0"/>
              </a:rPr>
              <a:t> </a:t>
            </a:r>
            <a:endParaRPr lang="sv-SE" sz="2400" b="1" dirty="0">
              <a:solidFill>
                <a:srgbClr val="0070C0"/>
              </a:solidFill>
            </a:endParaRPr>
          </a:p>
        </p:txBody>
      </p:sp>
    </p:spTree>
    <p:extLst>
      <p:ext uri="{BB962C8B-B14F-4D97-AF65-F5344CB8AC3E}">
        <p14:creationId xmlns:p14="http://schemas.microsoft.com/office/powerpoint/2010/main" val="32912747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Suresh Nair</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suresh.p.nair@nokia.com</a:t>
            </a:r>
          </a:p>
          <a:p>
            <a:pPr marL="0" indent="0">
              <a:lnSpc>
                <a:spcPct val="100000"/>
              </a:lnSpc>
              <a:spcBef>
                <a:spcPct val="0"/>
              </a:spcBef>
              <a:buFontTx/>
              <a:buNone/>
              <a:defRPr/>
            </a:pPr>
            <a:r>
              <a:rPr lang="sv-SE" altLang="en-US" sz="1600" dirty="0"/>
              <a:t>phone: +1 973 978 9038</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565</Words>
  <Application>Microsoft Office PowerPoint</Application>
  <PresentationFormat>Widescreen</PresentationFormat>
  <Paragraphs>121</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Symbol</vt:lpstr>
      <vt:lpstr>Times New Roman</vt:lpstr>
      <vt:lpstr>Office Theme</vt:lpstr>
      <vt:lpstr>Report from SA#102 on SA3 topics</vt:lpstr>
      <vt:lpstr>Outline</vt:lpstr>
      <vt:lpstr>General information</vt:lpstr>
      <vt:lpstr>Outcome of SA3 submissions</vt:lpstr>
      <vt:lpstr>SA3 Issues discussed</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2024-02-09T18:22:27Z</dcterms:modified>
</cp:coreProperties>
</file>